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75" r:id="rId14"/>
    <p:sldId id="276" r:id="rId15"/>
    <p:sldId id="268" r:id="rId16"/>
    <p:sldId id="266" r:id="rId17"/>
    <p:sldId id="270" r:id="rId18"/>
    <p:sldId id="269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659"/>
    <a:srgbClr val="0B1F33"/>
    <a:srgbClr val="101118"/>
    <a:srgbClr val="303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78" d="100"/>
          <a:sy n="78" d="100"/>
        </p:scale>
        <p:origin x="9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uvi\Desktop\TRABAJO%20FINAL%20INTEGRADOR\Respuestas%20FORM%20-%20An&#225;li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Sheet6!$P$70:$P$72</c:f>
              <c:strCache>
                <c:ptCount val="3"/>
                <c:pt idx="0">
                  <c:v>Sí</c:v>
                </c:pt>
                <c:pt idx="1">
                  <c:v>No</c:v>
                </c:pt>
                <c:pt idx="2">
                  <c:v>No estoy seguro/a</c:v>
                </c:pt>
              </c:strCache>
            </c:strRef>
          </c:cat>
          <c:val>
            <c:numRef>
              <c:f>Sheet6!$P$67:$P$69</c:f>
              <c:numCache>
                <c:formatCode>General</c:formatCode>
                <c:ptCount val="3"/>
                <c:pt idx="0">
                  <c:v>4</c:v>
                </c:pt>
                <c:pt idx="1">
                  <c:v>51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3D-4D0C-BC1B-FA822CD716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44513519"/>
        <c:axId val="2044513999"/>
      </c:barChart>
      <c:catAx>
        <c:axId val="2044513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4513999"/>
        <c:crosses val="autoZero"/>
        <c:auto val="1"/>
        <c:lblAlgn val="ctr"/>
        <c:lblOffset val="100"/>
        <c:noMultiLvlLbl val="0"/>
      </c:catAx>
      <c:valAx>
        <c:axId val="2044513999"/>
        <c:scaling>
          <c:orientation val="minMax"/>
          <c:max val="5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45135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04:39:51.414"/>
    </inkml:context>
    <inkml:brush xml:id="br0">
      <inkml:brushProperty name="width" value="0.035" units="cm"/>
      <inkml:brushProperty name="height" value="0.035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04:39:52.082"/>
    </inkml:context>
    <inkml:brush xml:id="br0">
      <inkml:brushProperty name="width" value="0.035" units="cm"/>
      <inkml:brushProperty name="height" value="0.035" units="cm"/>
      <inkml:brushProperty name="color" value="#0B868D"/>
      <inkml:brushProperty name="inkEffects" value="ocean"/>
      <inkml:brushProperty name="anchorX" value="-1016"/>
      <inkml:brushProperty name="anchorY" value="-1016"/>
      <inkml:brushProperty name="scaleFactor" value="0.5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04:39:51.414"/>
    </inkml:context>
    <inkml:brush xml:id="br0">
      <inkml:brushProperty name="width" value="0.035" units="cm"/>
      <inkml:brushProperty name="height" value="0.035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04:39:52.082"/>
    </inkml:context>
    <inkml:brush xml:id="br0">
      <inkml:brushProperty name="width" value="0.035" units="cm"/>
      <inkml:brushProperty name="height" value="0.035" units="cm"/>
      <inkml:brushProperty name="color" value="#0B868D"/>
      <inkml:brushProperty name="inkEffects" value="ocean"/>
      <inkml:brushProperty name="anchorX" value="-1016"/>
      <inkml:brushProperty name="anchorY" value="-1016"/>
      <inkml:brushProperty name="scaleFactor" value="0.5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04:39:51.414"/>
    </inkml:context>
    <inkml:brush xml:id="br0">
      <inkml:brushProperty name="width" value="0.035" units="cm"/>
      <inkml:brushProperty name="height" value="0.035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04:39:52.082"/>
    </inkml:context>
    <inkml:brush xml:id="br0">
      <inkml:brushProperty name="width" value="0.035" units="cm"/>
      <inkml:brushProperty name="height" value="0.035" units="cm"/>
      <inkml:brushProperty name="color" value="#0B868D"/>
      <inkml:brushProperty name="inkEffects" value="ocean"/>
      <inkml:brushProperty name="anchorX" value="-1016"/>
      <inkml:brushProperty name="anchorY" value="-1016"/>
      <inkml:brushProperty name="scaleFactor" value="0.5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32DDC-E7D4-0C55-5CF1-0E5B6D5C81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83B22-757A-B340-C51D-F4707ACA3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41834-B65F-18A6-F3EB-2BB542C4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7913B-CD72-4B28-BD6E-D4485FA543B8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2FA26-3CD0-8DE6-243F-B1B544316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8A8B6-F055-AADC-31EF-118EB1EF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D6EB-FC54-464E-B393-114AD6F15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3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A6F60-63DE-6DC7-B365-899694B5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794ED-21B3-A6CE-DE18-55AFD63F3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BEC1E-8FD9-AF34-919E-DC7F2C75B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7913B-CD72-4B28-BD6E-D4485FA543B8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9F17F-B15F-DAE3-BAE9-1442F646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69678-36DA-DCB2-FCBA-D500D7CD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D6EB-FC54-464E-B393-114AD6F15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9DD0CD-CEE6-27CE-E2FB-337D31738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551FE-CB2D-38EF-C7E0-351BD22B4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2E442-9165-BA7C-0E69-126C83E0A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7913B-CD72-4B28-BD6E-D4485FA543B8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9B870-E478-C689-DD44-72C6DF97E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6F40B-E989-2F0E-C2F0-9DFFF189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D6EB-FC54-464E-B393-114AD6F15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7B30-B467-578C-5EC9-A21C522B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45D3B-121C-598B-7BD2-B2873F943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26F10-BA84-39D3-5244-18DCA38C1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7913B-CD72-4B28-BD6E-D4485FA543B8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B5E06-E2A1-8DDB-5178-F6E34C480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04765-DD19-B85D-0A2B-B0CC9FBA7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D6EB-FC54-464E-B393-114AD6F15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0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8B56F-EB58-EF31-7356-564152E0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B3FED-D326-2851-6AB5-9937C54F1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AA147-66B3-723A-508E-3CAF1248B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7913B-CD72-4B28-BD6E-D4485FA543B8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6B847-CA5A-A4C7-14F2-CE5D5543C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B2B5F-6C36-5C96-798D-2AB5C255A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D6EB-FC54-464E-B393-114AD6F15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81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A612-22F3-55D2-368E-E2C85952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91C73-0904-B593-BB86-66547ED42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23430-0F8F-D47D-1013-8A732597C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DD1E5-3EC9-A988-96B0-6730E359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7913B-CD72-4B28-BD6E-D4485FA543B8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046D9-4AB4-C532-CEA6-B86A8A7DB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A9B0B-58E1-5BD7-5B96-60FB1D01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D6EB-FC54-464E-B393-114AD6F15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34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E3832-2451-0DEC-4F0E-8EC02859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32EA9-C4F0-4DBC-FB6D-B4E2A4B69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73695-2D7B-0C39-6263-7FE74EE92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9DE7D-4D4E-A001-02EB-1C167CDA1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FCC3D3-E9EC-98CD-14C8-ADF7BF888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A2898C-8374-BFF8-0846-252420AF7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7913B-CD72-4B28-BD6E-D4485FA543B8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277210-F0DF-1735-BBC5-5CF54744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E11888-F6D9-502C-E9A2-4D7F2878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D6EB-FC54-464E-B393-114AD6F15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6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9D9F-5C01-A638-923C-8680069A2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566268-B7CE-985B-9876-904619BB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7913B-CD72-4B28-BD6E-D4485FA543B8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BE2ECE-6E1C-83DA-3463-00C89351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23AE0-DB8C-70C7-AFD6-8C6C9032B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D6EB-FC54-464E-B393-114AD6F15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57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E1257-55B6-9937-0976-C05188A11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7913B-CD72-4B28-BD6E-D4485FA543B8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074EB1-1E88-ED0D-ECB6-FCAD36AF8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32D72-42F5-1E32-910C-988FE33E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D6EB-FC54-464E-B393-114AD6F15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97FD1-4277-9357-501D-9CC0CD9E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0FB92-C869-627B-E899-F00613AA4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8C77A-B333-1550-63F3-9AA2B1C9E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060BB-054B-8A7C-E9D1-560A05DC1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7913B-CD72-4B28-BD6E-D4485FA543B8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8CF72-4ED0-397F-3F7B-0895C7C5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1E18E-25B0-20B5-9C4E-170351A9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D6EB-FC54-464E-B393-114AD6F15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3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D1BA-DE6A-500F-AA7F-AA7682AEE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E6AE9B-D498-1926-5472-571B0C020A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50108-32D4-EF98-0BB0-5E0EE6CAA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7447D-41B2-96E3-F647-C65BAB88B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7913B-CD72-4B28-BD6E-D4485FA543B8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C9F32-0565-2C51-02D4-E31EFB616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BA724-D265-C682-DB1C-DA81B500F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D6EB-FC54-464E-B393-114AD6F15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9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C79B87-BB20-C0A0-7829-F44EAEDB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15884-3088-1F5F-C4EF-478F61BE5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98DE1-BE6A-3EFC-6F38-45021CBE2E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27913B-CD72-4B28-BD6E-D4485FA543B8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14C49-8090-E21B-5B19-CAA746365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EB6FD-488A-42DF-41DC-AC3B0E308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69D6EB-FC54-464E-B393-114AD6F15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49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1.png"/><Relationship Id="rId4" Type="http://schemas.openxmlformats.org/officeDocument/2006/relationships/customXml" Target="../ink/ink1.xm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6ADC2F-C4DE-D758-90FC-95E5D0D62F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9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088C3-EDF1-1FE8-2151-E3AD6928035C}"/>
              </a:ext>
            </a:extLst>
          </p:cNvPr>
          <p:cNvSpPr txBox="1"/>
          <p:nvPr/>
        </p:nvSpPr>
        <p:spPr>
          <a:xfrm>
            <a:off x="-2" y="233947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3175">
                  <a:solidFill>
                    <a:srgbClr val="0B1F33"/>
                  </a:solidFill>
                </a:ln>
                <a:solidFill>
                  <a:schemeClr val="bg2"/>
                </a:solidFill>
                <a:latin typeface="Code 7x5" panose="00000400000000000000" pitchFamily="2" charset="0"/>
                <a:ea typeface="Cascadia Code ExtraLight" panose="020B0609020000020004" pitchFamily="49" charset="0"/>
                <a:cs typeface="Proxy 9" panose="00000400000000000000" pitchFamily="2" charset="0"/>
              </a:rPr>
              <a:t>TRABAJO FINAL INTEGRADOR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5E2AB2-FE32-0946-6F11-E42109375051}"/>
              </a:ext>
            </a:extLst>
          </p:cNvPr>
          <p:cNvSpPr txBox="1"/>
          <p:nvPr/>
        </p:nvSpPr>
        <p:spPr>
          <a:xfrm>
            <a:off x="0" y="115218"/>
            <a:ext cx="1219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n w="12700">
                  <a:solidFill>
                    <a:srgbClr val="0B1F33"/>
                  </a:solidFill>
                </a:ln>
                <a:solidFill>
                  <a:schemeClr val="bg2"/>
                </a:solidFill>
                <a:latin typeface="Coder's Crux" panose="00000400000000000000" pitchFamily="2" charset="-79"/>
                <a:ea typeface="Cascadia Code ExtraLight" panose="020B0609020000020004" pitchFamily="49" charset="0"/>
                <a:cs typeface="Coder's Crux" panose="00000400000000000000" pitchFamily="2" charset="-79"/>
              </a:rPr>
              <a:t>¿QUE TAN INFORMADAS Y PROTEGIDAS ESTAN LAS PERSONAS ANTE AMENAZAS DIGITALES?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378F44-1468-A883-EDD6-822019FDD9A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" t="10130" r="4928" b="6758"/>
          <a:stretch>
            <a:fillRect/>
          </a:stretch>
        </p:blipFill>
        <p:spPr>
          <a:xfrm>
            <a:off x="4419599" y="3261360"/>
            <a:ext cx="3383281" cy="1656080"/>
          </a:xfrm>
          <a:prstGeom prst="rect">
            <a:avLst/>
          </a:prstGeom>
          <a:effectLst>
            <a:reflection blurRad="38100" stA="26000" endPos="69000" dist="254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573865-63B9-3909-3958-3509A56854E6}"/>
              </a:ext>
            </a:extLst>
          </p:cNvPr>
          <p:cNvSpPr txBox="1"/>
          <p:nvPr/>
        </p:nvSpPr>
        <p:spPr>
          <a:xfrm>
            <a:off x="8381981" y="5841139"/>
            <a:ext cx="34953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ln w="3175">
                  <a:noFill/>
                </a:ln>
                <a:solidFill>
                  <a:schemeClr val="bg1"/>
                </a:solidFill>
                <a:latin typeface="Coder's Crux" panose="00000400000000000000" pitchFamily="2" charset="-79"/>
                <a:ea typeface="Cascadia Code ExtraLight" panose="020B0609020000020004" pitchFamily="49" charset="0"/>
                <a:cs typeface="Coder's Crux" panose="00000400000000000000" pitchFamily="2" charset="-79"/>
              </a:rPr>
              <a:t>BARRETO, Nicolas Juan Manuel</a:t>
            </a:r>
          </a:p>
          <a:p>
            <a:pPr algn="r"/>
            <a:r>
              <a:rPr lang="en-US" sz="2400" dirty="0">
                <a:ln w="3175">
                  <a:noFill/>
                </a:ln>
                <a:solidFill>
                  <a:schemeClr val="bg1"/>
                </a:solidFill>
                <a:latin typeface="Coder's Crux" panose="00000400000000000000" pitchFamily="2" charset="-79"/>
                <a:ea typeface="Cascadia Code ExtraLight" panose="020B0609020000020004" pitchFamily="49" charset="0"/>
                <a:cs typeface="Coder's Crux" panose="00000400000000000000" pitchFamily="2" charset="-79"/>
              </a:rPr>
              <a:t>VILLA, Luciana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0B49F2-1613-D42F-1EDD-5263F1B5C3EB}"/>
              </a:ext>
            </a:extLst>
          </p:cNvPr>
          <p:cNvSpPr/>
          <p:nvPr/>
        </p:nvSpPr>
        <p:spPr>
          <a:xfrm>
            <a:off x="147484" y="115218"/>
            <a:ext cx="11897032" cy="6627564"/>
          </a:xfrm>
          <a:prstGeom prst="rect">
            <a:avLst/>
          </a:prstGeom>
          <a:noFill/>
          <a:ln w="57150">
            <a:solidFill>
              <a:srgbClr val="1336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36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1D33C-DA6F-0363-ECA0-8B07ADA25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66CA3A-0BBD-4A67-8150-B17DD2AB12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9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5556" r="84766"/>
          <a:stretch>
            <a:fillRect/>
          </a:stretch>
        </p:blipFill>
        <p:spPr>
          <a:xfrm>
            <a:off x="0" y="0"/>
            <a:ext cx="132735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4590D37E-7AB0-E4E9-9B38-429E5414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980" y="384790"/>
            <a:ext cx="10019072" cy="775417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RESULTADOS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5C54648-8097-AABF-1396-92F8280FF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981" y="1422501"/>
            <a:ext cx="10019071" cy="4860311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s-E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Se calculó un coeficiente de determinación 𝑅</a:t>
            </a:r>
            <a:r>
              <a:rPr lang="es-ES" altLang="en-US" sz="3200" baseline="500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2</a:t>
            </a:r>
            <a:r>
              <a:rPr lang="es-E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= 0,2205 el cual explica que el modelo no es muy eficiente para predecir valores ya que solo explica el 22% de la variabilidad de la variable dependiente.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s-E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Se obtuvo un coeficiente correlación de 0,47, lo que implica una relación positiva entre las variables. A mayor cantidad de medidas adoptadas se corresponde a lo que perciben que saben acerca de conocimiento sobre ciberseguridad.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s-E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Sin embargo, hay estudiantes con conocimiento que aplican pocas medidas de protección digital.</a:t>
            </a:r>
            <a:endParaRPr lang="en-US" altLang="en-US" sz="3200" dirty="0">
              <a:solidFill>
                <a:schemeClr val="bg1"/>
              </a:solidFill>
              <a:latin typeface="Coder's Crux" panose="00000400000000000000" pitchFamily="2" charset="-79"/>
              <a:cs typeface="Coder's Crux" panose="00000400000000000000" pitchFamily="2" charset="-79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805DD1E-3CBC-B76C-E8CC-7B7532DDDD36}"/>
              </a:ext>
            </a:extLst>
          </p:cNvPr>
          <p:cNvCxnSpPr>
            <a:cxnSpLocks/>
          </p:cNvCxnSpPr>
          <p:nvPr/>
        </p:nvCxnSpPr>
        <p:spPr>
          <a:xfrm flipV="1">
            <a:off x="3275372" y="1583197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40A3D5-633F-89D5-2FE3-A1911319089D}"/>
              </a:ext>
            </a:extLst>
          </p:cNvPr>
          <p:cNvCxnSpPr>
            <a:cxnSpLocks/>
          </p:cNvCxnSpPr>
          <p:nvPr/>
        </p:nvCxnSpPr>
        <p:spPr>
          <a:xfrm flipV="1">
            <a:off x="8147255" y="1578484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763569-13D7-08F1-89C1-89F9AF746B68}"/>
              </a:ext>
            </a:extLst>
          </p:cNvPr>
          <p:cNvCxnSpPr>
            <a:cxnSpLocks/>
          </p:cNvCxnSpPr>
          <p:nvPr/>
        </p:nvCxnSpPr>
        <p:spPr>
          <a:xfrm flipV="1">
            <a:off x="3216012" y="2463184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152C7C-0C8D-1D79-4016-282ADE637F10}"/>
              </a:ext>
            </a:extLst>
          </p:cNvPr>
          <p:cNvCxnSpPr>
            <a:cxnSpLocks/>
          </p:cNvCxnSpPr>
          <p:nvPr/>
        </p:nvCxnSpPr>
        <p:spPr>
          <a:xfrm flipV="1">
            <a:off x="7365099" y="3333771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63ACFF-3B2C-F4D0-F57F-FE3D9F0E7A67}"/>
              </a:ext>
            </a:extLst>
          </p:cNvPr>
          <p:cNvCxnSpPr>
            <a:cxnSpLocks/>
          </p:cNvCxnSpPr>
          <p:nvPr/>
        </p:nvCxnSpPr>
        <p:spPr>
          <a:xfrm flipV="1">
            <a:off x="3427280" y="3786134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1AB864-92A8-52EF-C690-5BB83A886DEE}"/>
              </a:ext>
            </a:extLst>
          </p:cNvPr>
          <p:cNvCxnSpPr>
            <a:cxnSpLocks/>
          </p:cNvCxnSpPr>
          <p:nvPr/>
        </p:nvCxnSpPr>
        <p:spPr>
          <a:xfrm flipV="1">
            <a:off x="4803796" y="5521448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961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B6756-1D96-471B-7A03-E0EBD125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825C5CDE-EEAB-7C5D-2013-983BBCE834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981" y="1422501"/>
                <a:ext cx="10019071" cy="3975409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spcBef>
                    <a:spcPts val="0"/>
                  </a:spcBef>
                  <a:buNone/>
                </a:pPr>
                <a:r>
                  <a:rPr lang="es-ES" altLang="en-US" sz="3200" dirty="0">
                    <a:solidFill>
                      <a:schemeClr val="bg1"/>
                    </a:solidFill>
                    <a:latin typeface="Coder's Crux" panose="00000400000000000000" pitchFamily="2" charset="-79"/>
                    <a:cs typeface="Coder's Crux" panose="00000400000000000000" pitchFamily="2" charset="-79"/>
                  </a:rPr>
                  <a:t>A fines didácticos se realizo una predicción con 𝑋 = 17 para determinar una estimación puntual.</a:t>
                </a:r>
              </a:p>
              <a:p>
                <a:pPr marL="0" indent="0" algn="just">
                  <a:spcBef>
                    <a:spcPts val="0"/>
                  </a:spcBef>
                  <a:buNone/>
                </a:pPr>
                <a:r>
                  <a:rPr lang="es-ES" altLang="en-US" sz="3200" dirty="0">
                    <a:solidFill>
                      <a:schemeClr val="bg1"/>
                    </a:solidFill>
                    <a:latin typeface="Coder's Crux" panose="00000400000000000000" pitchFamily="2" charset="-79"/>
                    <a:cs typeface="Coder's Crux" panose="00000400000000000000" pitchFamily="2" charset="-79"/>
                  </a:rPr>
                  <a:t>A raíz de la ecuación lineal tenemos que</a:t>
                </a:r>
              </a:p>
              <a:p>
                <a:pPr marL="0" indent="0" algn="just">
                  <a:spcBef>
                    <a:spcPts val="0"/>
                  </a:spcBef>
                  <a:buNone/>
                </a:pPr>
                <a:endParaRPr lang="es-ES" altLang="en-US" sz="3200" dirty="0">
                  <a:solidFill>
                    <a:schemeClr val="bg1"/>
                  </a:solidFill>
                  <a:latin typeface="Coder's Crux" panose="00000400000000000000" pitchFamily="2" charset="-79"/>
                  <a:cs typeface="Coder's Crux" panose="00000400000000000000" pitchFamily="2" charset="-79"/>
                </a:endParaRPr>
              </a:p>
              <a:p>
                <a:pPr marL="0" indent="0" algn="just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der's Crux" panose="00000400000000000000" pitchFamily="2" charset="-79"/>
                        </a:rPr>
                        <m:t>𝑦</m:t>
                      </m:r>
                      <m:r>
                        <a:rPr lang="en-US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der's Crux" panose="00000400000000000000" pitchFamily="2" charset="-79"/>
                        </a:rPr>
                        <m:t>=0,1573∗17−0,4806=2,20</m:t>
                      </m:r>
                    </m:oMath>
                  </m:oMathPara>
                </a14:m>
                <a:endParaRPr lang="es-ES" altLang="en-US" dirty="0">
                  <a:solidFill>
                    <a:schemeClr val="bg1"/>
                  </a:solidFill>
                  <a:latin typeface="Coder's Crux" panose="00000400000000000000" pitchFamily="2" charset="-79"/>
                  <a:cs typeface="Coder's Crux" panose="00000400000000000000" pitchFamily="2" charset="-79"/>
                </a:endParaRPr>
              </a:p>
              <a:p>
                <a:pPr marL="0" indent="0" algn="just">
                  <a:spcBef>
                    <a:spcPts val="0"/>
                  </a:spcBef>
                  <a:buNone/>
                </a:pPr>
                <a:endParaRPr lang="es-ES" altLang="en-US" dirty="0">
                  <a:solidFill>
                    <a:schemeClr val="bg1"/>
                  </a:solidFill>
                  <a:latin typeface="Coder's Crux" panose="00000400000000000000" pitchFamily="2" charset="-79"/>
                  <a:cs typeface="Coder's Crux" panose="00000400000000000000" pitchFamily="2" charset="-79"/>
                </a:endParaRPr>
              </a:p>
              <a:p>
                <a:pPr marL="0" indent="0" algn="just">
                  <a:spcBef>
                    <a:spcPts val="0"/>
                  </a:spcBef>
                  <a:buNone/>
                </a:pPr>
                <a:r>
                  <a:rPr lang="es-ES" altLang="en-US" sz="3200" dirty="0">
                    <a:solidFill>
                      <a:schemeClr val="bg1"/>
                    </a:solidFill>
                    <a:latin typeface="Coder's Crux" panose="00000400000000000000" pitchFamily="2" charset="-79"/>
                    <a:cs typeface="Coder's Crux" panose="00000400000000000000" pitchFamily="2" charset="-79"/>
                  </a:rPr>
                  <a:t>El valor 2,20 indica que según el modelo el estudiante al tener un mayor puntaje ponderado se corresponderá a lo que percibe que sabe sobre ciberseguridad.</a:t>
                </a:r>
                <a:endParaRPr lang="en-US" altLang="en-US" sz="3200" dirty="0">
                  <a:solidFill>
                    <a:schemeClr val="bg1"/>
                  </a:solidFill>
                  <a:latin typeface="Coder's Crux" panose="00000400000000000000" pitchFamily="2" charset="-79"/>
                  <a:cs typeface="Coder's Crux" panose="00000400000000000000" pitchFamily="2" charset="-79"/>
                </a:endParaRPr>
              </a:p>
            </p:txBody>
          </p:sp>
        </mc:Choice>
        <mc:Fallback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825C5CDE-EEAB-7C5D-2013-983BBCE834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981" y="1422501"/>
                <a:ext cx="10019071" cy="3975409"/>
              </a:xfrm>
              <a:blipFill>
                <a:blip r:embed="rId2"/>
                <a:stretch>
                  <a:fillRect l="-1521" t="-3528" r="-1582" b="-3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26DFF1-452B-0C1A-2F35-407E1182EB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49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5556" r="84766"/>
          <a:stretch>
            <a:fillRect/>
          </a:stretch>
        </p:blipFill>
        <p:spPr>
          <a:xfrm>
            <a:off x="0" y="0"/>
            <a:ext cx="132735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252FA8-5958-C10C-EBFA-7ABF4DA12749}"/>
              </a:ext>
            </a:extLst>
          </p:cNvPr>
          <p:cNvCxnSpPr/>
          <p:nvPr/>
        </p:nvCxnSpPr>
        <p:spPr>
          <a:xfrm>
            <a:off x="2448560" y="2515039"/>
            <a:ext cx="694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6">
            <a:extLst>
              <a:ext uri="{FF2B5EF4-FFF2-40B4-BE49-F238E27FC236}">
                <a16:creationId xmlns:a16="http://schemas.microsoft.com/office/drawing/2014/main" id="{EC85170B-E124-E381-CBD1-28BC08E51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980" y="384790"/>
            <a:ext cx="10019072" cy="775417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PRONOSTICO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5369985-E15D-4C0A-2358-6F72312AA67E}"/>
              </a:ext>
            </a:extLst>
          </p:cNvPr>
          <p:cNvCxnSpPr>
            <a:cxnSpLocks/>
          </p:cNvCxnSpPr>
          <p:nvPr/>
        </p:nvCxnSpPr>
        <p:spPr>
          <a:xfrm flipV="1">
            <a:off x="2832920" y="523158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0EA92A-530E-C4B7-E444-24CF05EA406C}"/>
              </a:ext>
            </a:extLst>
          </p:cNvPr>
          <p:cNvCxnSpPr>
            <a:cxnSpLocks/>
          </p:cNvCxnSpPr>
          <p:nvPr/>
        </p:nvCxnSpPr>
        <p:spPr>
          <a:xfrm flipV="1">
            <a:off x="3637592" y="1583862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DDA359-6F65-FF90-9919-7BA3BE2F8582}"/>
              </a:ext>
            </a:extLst>
          </p:cNvPr>
          <p:cNvCxnSpPr>
            <a:cxnSpLocks/>
          </p:cNvCxnSpPr>
          <p:nvPr/>
        </p:nvCxnSpPr>
        <p:spPr>
          <a:xfrm flipV="1">
            <a:off x="6338120" y="1583862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E77E94-8FA2-5DE1-95D2-837ECB65E8DC}"/>
              </a:ext>
            </a:extLst>
          </p:cNvPr>
          <p:cNvCxnSpPr>
            <a:cxnSpLocks/>
          </p:cNvCxnSpPr>
          <p:nvPr/>
        </p:nvCxnSpPr>
        <p:spPr>
          <a:xfrm flipV="1">
            <a:off x="8599736" y="1583862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2222A7-7D59-22D5-B3A0-FDC1659EE23E}"/>
              </a:ext>
            </a:extLst>
          </p:cNvPr>
          <p:cNvCxnSpPr>
            <a:cxnSpLocks/>
          </p:cNvCxnSpPr>
          <p:nvPr/>
        </p:nvCxnSpPr>
        <p:spPr>
          <a:xfrm flipV="1">
            <a:off x="5429816" y="2010582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A4AAF-E7E9-E973-205E-9C42E8E980B3}"/>
              </a:ext>
            </a:extLst>
          </p:cNvPr>
          <p:cNvCxnSpPr>
            <a:cxnSpLocks/>
          </p:cNvCxnSpPr>
          <p:nvPr/>
        </p:nvCxnSpPr>
        <p:spPr>
          <a:xfrm flipV="1">
            <a:off x="4832408" y="2449494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9C2E45-D812-5577-45D7-6BA035FE71AB}"/>
              </a:ext>
            </a:extLst>
          </p:cNvPr>
          <p:cNvCxnSpPr>
            <a:cxnSpLocks/>
          </p:cNvCxnSpPr>
          <p:nvPr/>
        </p:nvCxnSpPr>
        <p:spPr>
          <a:xfrm flipV="1">
            <a:off x="3789992" y="1736262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4DA94F-6960-2A68-D945-62E881EED6A8}"/>
              </a:ext>
            </a:extLst>
          </p:cNvPr>
          <p:cNvCxnSpPr>
            <a:cxnSpLocks/>
          </p:cNvCxnSpPr>
          <p:nvPr/>
        </p:nvCxnSpPr>
        <p:spPr>
          <a:xfrm flipV="1">
            <a:off x="8651601" y="4534585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065AD1-9056-DF28-9F99-A9CBBA04A9D4}"/>
              </a:ext>
            </a:extLst>
          </p:cNvPr>
          <p:cNvCxnSpPr>
            <a:cxnSpLocks/>
          </p:cNvCxnSpPr>
          <p:nvPr/>
        </p:nvCxnSpPr>
        <p:spPr>
          <a:xfrm flipV="1">
            <a:off x="2472240" y="2440926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418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D3BF6-3697-D3F0-660E-BEAEAE6C3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BF400A-8369-4E4D-86B3-B4A4B6C4DF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9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5556" r="84766"/>
          <a:stretch>
            <a:fillRect/>
          </a:stretch>
        </p:blipFill>
        <p:spPr>
          <a:xfrm>
            <a:off x="0" y="0"/>
            <a:ext cx="132735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2947B3FB-2FAB-6A20-504C-29AB08B3D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980" y="384790"/>
            <a:ext cx="10019072" cy="775417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GRÁFICOS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8A38635-A756-35C2-DDAC-31AF82D25EE9}"/>
                  </a:ext>
                </a:extLst>
              </p14:cNvPr>
              <p14:cNvContentPartPr/>
              <p14:nvPr/>
            </p14:nvContentPartPr>
            <p14:xfrm>
              <a:off x="5702694" y="4817748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8A38635-A756-35C2-DDAC-31AF82D25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96574" y="481162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000C537-7ECE-389C-1F4B-4788EE159EA2}"/>
                  </a:ext>
                </a:extLst>
              </p14:cNvPr>
              <p14:cNvContentPartPr/>
              <p14:nvPr/>
            </p14:nvContentPartPr>
            <p14:xfrm>
              <a:off x="5171694" y="3913428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000C537-7ECE-389C-1F4B-4788EE159E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65574" y="3907308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Content Placeholder 6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892E558A-851D-1459-DC5F-5EDFA6462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" r="3018"/>
          <a:stretch>
            <a:fillRect/>
          </a:stretch>
        </p:blipFill>
        <p:spPr>
          <a:xfrm>
            <a:off x="1887201" y="1747530"/>
            <a:ext cx="4413437" cy="3983294"/>
          </a:xfrm>
          <a:ln w="38100">
            <a:solidFill>
              <a:schemeClr val="bg1"/>
            </a:solidFill>
          </a:ln>
        </p:spPr>
      </p:pic>
      <p:pic>
        <p:nvPicPr>
          <p:cNvPr id="20" name="Picture 19" descr="A blue circle with a pie chart&#10;&#10;AI-generated content may be incorrect.">
            <a:extLst>
              <a:ext uri="{FF2B5EF4-FFF2-40B4-BE49-F238E27FC236}">
                <a16:creationId xmlns:a16="http://schemas.microsoft.com/office/drawing/2014/main" id="{FFC5DD9A-E4C1-CB17-51C7-CA7E540FBC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223" y="1747530"/>
            <a:ext cx="4551089" cy="398329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BE09B-5561-8371-F192-DEA9FFE5AE81}"/>
              </a:ext>
            </a:extLst>
          </p:cNvPr>
          <p:cNvCxnSpPr>
            <a:cxnSpLocks/>
          </p:cNvCxnSpPr>
          <p:nvPr/>
        </p:nvCxnSpPr>
        <p:spPr>
          <a:xfrm flipV="1">
            <a:off x="2380636" y="540978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737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CCAFC-555C-9856-D4B9-FD0F40975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7B9567-56A7-396B-67DC-179D162250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9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5556" r="84766"/>
          <a:stretch>
            <a:fillRect/>
          </a:stretch>
        </p:blipFill>
        <p:spPr>
          <a:xfrm>
            <a:off x="0" y="0"/>
            <a:ext cx="132735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D2509E4A-C5CE-3C61-EEDC-0B002E36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980" y="384790"/>
            <a:ext cx="10019072" cy="775417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GRÁFICOS</a:t>
            </a:r>
          </a:p>
        </p:txBody>
      </p:sp>
      <p:pic>
        <p:nvPicPr>
          <p:cNvPr id="8" name="Picture 7" descr="A blue and orange pie chart&#10;&#10;AI-generated content may be incorrect.">
            <a:extLst>
              <a:ext uri="{FF2B5EF4-FFF2-40B4-BE49-F238E27FC236}">
                <a16:creationId xmlns:a16="http://schemas.microsoft.com/office/drawing/2014/main" id="{7B5E97B2-EE70-AC63-C0E1-F865CF63B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80" y="1718033"/>
            <a:ext cx="4692771" cy="395287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" name="Picture 9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A5F4D64-18D7-D906-D3D3-03D4A6039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16" y="1718033"/>
            <a:ext cx="4933950" cy="396389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CB609C-FDE0-7D97-EB6D-22050D61AC58}"/>
                  </a:ext>
                </a:extLst>
              </p14:cNvPr>
              <p14:cNvContentPartPr/>
              <p14:nvPr/>
            </p14:nvContentPartPr>
            <p14:xfrm>
              <a:off x="5702694" y="4817748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CB609C-FDE0-7D97-EB6D-22050D61AC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6574" y="481162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4BCCAD3-3084-B2D2-54F7-CEE1049FB992}"/>
                  </a:ext>
                </a:extLst>
              </p14:cNvPr>
              <p14:cNvContentPartPr/>
              <p14:nvPr/>
            </p14:nvContentPartPr>
            <p14:xfrm>
              <a:off x="5171694" y="3913428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4BCCAD3-3084-B2D2-54F7-CEE1049FB9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65574" y="3907308"/>
                <a:ext cx="12600" cy="12600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4FB81CD-3FDA-EC89-791C-C3CBB9EE41D4}"/>
              </a:ext>
            </a:extLst>
          </p:cNvPr>
          <p:cNvCxnSpPr>
            <a:cxnSpLocks/>
          </p:cNvCxnSpPr>
          <p:nvPr/>
        </p:nvCxnSpPr>
        <p:spPr>
          <a:xfrm flipV="1">
            <a:off x="2380636" y="540978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059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B1D7B-FB8E-0C15-0569-08379A3CA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E25A2-ADDF-F143-3B97-A9E059A4E0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9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5556" r="84766"/>
          <a:stretch>
            <a:fillRect/>
          </a:stretch>
        </p:blipFill>
        <p:spPr>
          <a:xfrm>
            <a:off x="0" y="0"/>
            <a:ext cx="132735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16D08D62-DC79-AA78-5BE1-AF58A4FDD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980" y="384790"/>
            <a:ext cx="10019072" cy="775417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GRÁFICOS</a:t>
            </a:r>
          </a:p>
        </p:txBody>
      </p:sp>
      <p:pic>
        <p:nvPicPr>
          <p:cNvPr id="8" name="Picture 7" descr="A blue and orange pie chart&#10;&#10;AI-generated content may be incorrect.">
            <a:extLst>
              <a:ext uri="{FF2B5EF4-FFF2-40B4-BE49-F238E27FC236}">
                <a16:creationId xmlns:a16="http://schemas.microsoft.com/office/drawing/2014/main" id="{90A965B8-93A7-2F12-5AD4-06FCE6FA0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80" y="1718033"/>
            <a:ext cx="4692771" cy="395287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" name="Picture 9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C0B549FE-CC47-261A-1BA7-11A143361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16" y="1718033"/>
            <a:ext cx="4933950" cy="396389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13D98C1-CDCE-DE1D-87C8-A639929B87FC}"/>
                  </a:ext>
                </a:extLst>
              </p14:cNvPr>
              <p14:cNvContentPartPr/>
              <p14:nvPr/>
            </p14:nvContentPartPr>
            <p14:xfrm>
              <a:off x="5702694" y="4817748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13D98C1-CDCE-DE1D-87C8-A639929B87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6574" y="481162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1DF8BED-5EAF-BAE2-7628-7DE6FE97CB4C}"/>
                  </a:ext>
                </a:extLst>
              </p14:cNvPr>
              <p14:cNvContentPartPr/>
              <p14:nvPr/>
            </p14:nvContentPartPr>
            <p14:xfrm>
              <a:off x="5171694" y="3913428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1DF8BED-5EAF-BAE2-7628-7DE6FE97CB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65574" y="3907308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Content Placeholder 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227F3A71-4C93-6E5B-8523-C0914A7ED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322" y="2130695"/>
            <a:ext cx="5604387" cy="4490000"/>
          </a:xfrm>
          <a:ln w="38100">
            <a:solidFill>
              <a:schemeClr val="bg1"/>
            </a:solidFill>
          </a:ln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E7944CC-25BF-92AB-A634-A78513C3C264}"/>
              </a:ext>
            </a:extLst>
          </p:cNvPr>
          <p:cNvCxnSpPr>
            <a:cxnSpLocks/>
          </p:cNvCxnSpPr>
          <p:nvPr/>
        </p:nvCxnSpPr>
        <p:spPr>
          <a:xfrm flipV="1">
            <a:off x="2380636" y="540978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799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A90E6-BFA3-EFE7-2A51-431F22175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A2F16-2F10-EA2C-201F-FFC9E8EB70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9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5556" r="84766"/>
          <a:stretch>
            <a:fillRect/>
          </a:stretch>
        </p:blipFill>
        <p:spPr>
          <a:xfrm>
            <a:off x="0" y="0"/>
            <a:ext cx="132735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4310CCD4-A8E6-A826-689E-0CBF503D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980" y="384790"/>
            <a:ext cx="10019072" cy="775417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GRAFICOS</a:t>
            </a:r>
          </a:p>
        </p:txBody>
      </p:sp>
      <p:pic>
        <p:nvPicPr>
          <p:cNvPr id="6" name="Content Placeholder 5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26B9DA5-0A89-6064-BBC8-4644B7E28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1640840"/>
            <a:ext cx="4887983" cy="4267200"/>
          </a:xfrm>
          <a:ln w="38100">
            <a:solidFill>
              <a:schemeClr val="bg1"/>
            </a:solidFill>
          </a:ln>
        </p:spPr>
      </p:pic>
      <p:pic>
        <p:nvPicPr>
          <p:cNvPr id="8" name="Picture 7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93ED1F06-9ECE-48C5-35AF-93145B3983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80" y="1640840"/>
            <a:ext cx="4781550" cy="42672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998AAA-F905-55B7-5B9E-DF62712CE30E}"/>
              </a:ext>
            </a:extLst>
          </p:cNvPr>
          <p:cNvCxnSpPr>
            <a:cxnSpLocks/>
          </p:cNvCxnSpPr>
          <p:nvPr/>
        </p:nvCxnSpPr>
        <p:spPr>
          <a:xfrm flipV="1">
            <a:off x="2380636" y="540978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071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DE7FF-7EAE-84BE-C991-391E259BE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7753D-A356-D99C-7266-4176BE4178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9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5556" r="84766"/>
          <a:stretch>
            <a:fillRect/>
          </a:stretch>
        </p:blipFill>
        <p:spPr>
          <a:xfrm>
            <a:off x="0" y="0"/>
            <a:ext cx="132735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A5EC7274-1683-714C-BAC8-C5EAC3A7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980" y="384790"/>
            <a:ext cx="10019072" cy="775417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RESULTADOS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425E81C-6473-138B-5300-26528119E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981" y="1422501"/>
            <a:ext cx="10019071" cy="4860311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s-E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A partir de los gráficos, se puede destacar: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s-E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- La mayoría de los encuestados indicó que no fue víctima de fraude digital.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s-E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- Una gran mayoría utiliza la verificación en dos pasos a pesar de no actualizar sus contraseñas.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s-E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- Se reflejan comportamientos preventivos al no compartir dispositivos y verificar si un sitio web es seguro antes de ingresar.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s-E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Estos resultados sugieren que existe una brecha entre la percepción subjetiva de sus conocimientos y las acciones concretas que efectivamente implementan.</a:t>
            </a:r>
            <a:endParaRPr lang="en-US" altLang="en-US" sz="3200" dirty="0">
              <a:solidFill>
                <a:schemeClr val="bg1"/>
              </a:solidFill>
              <a:latin typeface="Coder's Crux" panose="00000400000000000000" pitchFamily="2" charset="-79"/>
              <a:cs typeface="Coder's Crux" panose="00000400000000000000" pitchFamily="2" charset="-79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8231E91-3370-F6FC-19C3-80A53728C46E}"/>
              </a:ext>
            </a:extLst>
          </p:cNvPr>
          <p:cNvCxnSpPr>
            <a:cxnSpLocks/>
          </p:cNvCxnSpPr>
          <p:nvPr/>
        </p:nvCxnSpPr>
        <p:spPr>
          <a:xfrm flipV="1">
            <a:off x="4675239" y="1550691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1AD08B-43F8-15D7-FE82-3B484DB01465}"/>
              </a:ext>
            </a:extLst>
          </p:cNvPr>
          <p:cNvCxnSpPr>
            <a:cxnSpLocks/>
          </p:cNvCxnSpPr>
          <p:nvPr/>
        </p:nvCxnSpPr>
        <p:spPr>
          <a:xfrm flipV="1">
            <a:off x="7875639" y="2015511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9E5ACD-FF8C-E14A-C44F-C2DF160908B2}"/>
              </a:ext>
            </a:extLst>
          </p:cNvPr>
          <p:cNvCxnSpPr>
            <a:cxnSpLocks/>
          </p:cNvCxnSpPr>
          <p:nvPr/>
        </p:nvCxnSpPr>
        <p:spPr>
          <a:xfrm flipV="1">
            <a:off x="8111859" y="2884191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050B95-2622-BC65-6B1F-DAC09A93FE8E}"/>
              </a:ext>
            </a:extLst>
          </p:cNvPr>
          <p:cNvCxnSpPr>
            <a:cxnSpLocks/>
          </p:cNvCxnSpPr>
          <p:nvPr/>
        </p:nvCxnSpPr>
        <p:spPr>
          <a:xfrm>
            <a:off x="6305919" y="3388360"/>
            <a:ext cx="1120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0DB204-1CF3-7D1E-6A4B-A6575C4E2709}"/>
              </a:ext>
            </a:extLst>
          </p:cNvPr>
          <p:cNvCxnSpPr>
            <a:cxnSpLocks/>
          </p:cNvCxnSpPr>
          <p:nvPr/>
        </p:nvCxnSpPr>
        <p:spPr>
          <a:xfrm flipV="1">
            <a:off x="3131575" y="5513091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1EE9CC-FCAE-61E4-5D53-302A6AC365E0}"/>
              </a:ext>
            </a:extLst>
          </p:cNvPr>
          <p:cNvCxnSpPr>
            <a:cxnSpLocks/>
          </p:cNvCxnSpPr>
          <p:nvPr/>
        </p:nvCxnSpPr>
        <p:spPr>
          <a:xfrm>
            <a:off x="3463544" y="2075825"/>
            <a:ext cx="69596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873B2B-9E86-2473-ABFB-D62AF5FD9AE8}"/>
              </a:ext>
            </a:extLst>
          </p:cNvPr>
          <p:cNvCxnSpPr>
            <a:cxnSpLocks/>
          </p:cNvCxnSpPr>
          <p:nvPr/>
        </p:nvCxnSpPr>
        <p:spPr>
          <a:xfrm flipV="1">
            <a:off x="3481275" y="2015511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52B2D2-2D05-67DE-DC53-C73DA3489F20}"/>
              </a:ext>
            </a:extLst>
          </p:cNvPr>
          <p:cNvCxnSpPr>
            <a:cxnSpLocks/>
          </p:cNvCxnSpPr>
          <p:nvPr/>
        </p:nvCxnSpPr>
        <p:spPr>
          <a:xfrm>
            <a:off x="10214495" y="2075825"/>
            <a:ext cx="69596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5F81A5-1BF2-9199-04BB-159C969AC6F9}"/>
              </a:ext>
            </a:extLst>
          </p:cNvPr>
          <p:cNvCxnSpPr>
            <a:cxnSpLocks/>
          </p:cNvCxnSpPr>
          <p:nvPr/>
        </p:nvCxnSpPr>
        <p:spPr>
          <a:xfrm flipV="1">
            <a:off x="10232226" y="2015511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CFC0F0-577C-BB72-41DF-517DB2DF8727}"/>
              </a:ext>
            </a:extLst>
          </p:cNvPr>
          <p:cNvCxnSpPr>
            <a:cxnSpLocks/>
          </p:cNvCxnSpPr>
          <p:nvPr/>
        </p:nvCxnSpPr>
        <p:spPr>
          <a:xfrm>
            <a:off x="4332224" y="2954030"/>
            <a:ext cx="69596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D71F235-9EA6-7229-C47D-77F26810F116}"/>
              </a:ext>
            </a:extLst>
          </p:cNvPr>
          <p:cNvCxnSpPr>
            <a:cxnSpLocks/>
          </p:cNvCxnSpPr>
          <p:nvPr/>
        </p:nvCxnSpPr>
        <p:spPr>
          <a:xfrm flipV="1">
            <a:off x="4349955" y="2884191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381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DC65E-B893-08EC-0264-58566B771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5D7096-E604-11C0-A49B-DBED55C89B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9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5556" r="84766"/>
          <a:stretch>
            <a:fillRect/>
          </a:stretch>
        </p:blipFill>
        <p:spPr>
          <a:xfrm>
            <a:off x="0" y="0"/>
            <a:ext cx="132735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C499F0E5-CAB9-2E48-A318-4CDBFD0BD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980" y="384790"/>
            <a:ext cx="10019072" cy="775417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GRAFICOS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B218DFB-E3F0-931B-7304-96CE4C0E1E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4718387"/>
              </p:ext>
            </p:extLst>
          </p:nvPr>
        </p:nvGraphicFramePr>
        <p:xfrm>
          <a:off x="1564475" y="1984184"/>
          <a:ext cx="10292080" cy="4685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E5AB616-0983-CA4C-8FCF-CB808D708E32}"/>
              </a:ext>
            </a:extLst>
          </p:cNvPr>
          <p:cNvSpPr txBox="1"/>
          <p:nvPr/>
        </p:nvSpPr>
        <p:spPr>
          <a:xfrm>
            <a:off x="2858338" y="1162174"/>
            <a:ext cx="7704353" cy="12311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¿</a:t>
            </a:r>
            <a:r>
              <a:rPr lang="en-US" sz="28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Considera</a:t>
            </a:r>
            <a:r>
              <a:rPr lang="en-US" sz="28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que </a:t>
            </a:r>
            <a:r>
              <a:rPr lang="en-US" sz="28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su</a:t>
            </a:r>
            <a:r>
              <a:rPr lang="en-US" sz="28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entorno</a:t>
            </a:r>
            <a:r>
              <a:rPr lang="en-US" sz="28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académico</a:t>
            </a:r>
            <a:r>
              <a:rPr lang="en-US" sz="28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laboral</a:t>
            </a:r>
            <a:r>
              <a:rPr lang="en-US" sz="28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promueve</a:t>
            </a:r>
            <a:r>
              <a:rPr lang="en-US" sz="28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enseña</a:t>
            </a:r>
            <a:r>
              <a:rPr lang="en-US" sz="28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lo </a:t>
            </a:r>
            <a:r>
              <a:rPr lang="en-US" sz="28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suficiente</a:t>
            </a:r>
            <a:r>
              <a:rPr lang="en-US" sz="28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sobre</a:t>
            </a:r>
            <a:r>
              <a:rPr lang="en-US" sz="28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ciberseguridad</a:t>
            </a:r>
            <a:r>
              <a:rPr lang="en-US" sz="28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?</a:t>
            </a:r>
          </a:p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8ACF08-7175-38DC-9F92-E14FA16B63BF}"/>
              </a:ext>
            </a:extLst>
          </p:cNvPr>
          <p:cNvCxnSpPr/>
          <p:nvPr/>
        </p:nvCxnSpPr>
        <p:spPr>
          <a:xfrm>
            <a:off x="5019040" y="1811020"/>
            <a:ext cx="1041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924621-4B31-DE62-8AA1-6E0C323903BC}"/>
              </a:ext>
            </a:extLst>
          </p:cNvPr>
          <p:cNvCxnSpPr>
            <a:cxnSpLocks/>
          </p:cNvCxnSpPr>
          <p:nvPr/>
        </p:nvCxnSpPr>
        <p:spPr>
          <a:xfrm flipV="1">
            <a:off x="2380636" y="540978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A91954-B1FE-35E7-568E-54488BC67125}"/>
              </a:ext>
            </a:extLst>
          </p:cNvPr>
          <p:cNvCxnSpPr>
            <a:cxnSpLocks/>
          </p:cNvCxnSpPr>
          <p:nvPr/>
        </p:nvCxnSpPr>
        <p:spPr>
          <a:xfrm flipV="1">
            <a:off x="7855155" y="1353690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610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F3FB5-973B-A2E7-C3C0-E86F3D90B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60E3E8-5843-4ED3-B0C6-A10C369273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9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5556" r="84766"/>
          <a:stretch>
            <a:fillRect/>
          </a:stretch>
        </p:blipFill>
        <p:spPr>
          <a:xfrm>
            <a:off x="0" y="0"/>
            <a:ext cx="132735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57C286A4-AADA-C9B2-52DC-FD2C7A53E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219" y="2766218"/>
            <a:ext cx="8197645" cy="13255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CONCLUSION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4A26317-695C-8949-3399-AD59EC86D445}"/>
              </a:ext>
            </a:extLst>
          </p:cNvPr>
          <p:cNvCxnSpPr>
            <a:cxnSpLocks/>
          </p:cNvCxnSpPr>
          <p:nvPr/>
        </p:nvCxnSpPr>
        <p:spPr>
          <a:xfrm flipV="1">
            <a:off x="7591733" y="3176023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653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092B7-61EA-3592-F063-E765262B1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25D65-3535-A0B7-AF51-53F46E6B55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9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5556" r="84766"/>
          <a:stretch>
            <a:fillRect/>
          </a:stretch>
        </p:blipFill>
        <p:spPr>
          <a:xfrm>
            <a:off x="0" y="0"/>
            <a:ext cx="132735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1830E7AB-BFF7-8683-4C5A-0A1A32EC3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219" y="2766218"/>
            <a:ext cx="8197645" cy="13255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¡GRACIAS POR SU ATENCION!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DEB6D86-FF0D-9576-AA3D-DB9AEBB657D0}"/>
              </a:ext>
            </a:extLst>
          </p:cNvPr>
          <p:cNvCxnSpPr>
            <a:cxnSpLocks/>
          </p:cNvCxnSpPr>
          <p:nvPr/>
        </p:nvCxnSpPr>
        <p:spPr>
          <a:xfrm flipV="1">
            <a:off x="9292714" y="3185855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69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5CE76-0B2C-005C-2D5B-8B7B488E2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A6E68F-5649-4E86-C2BE-029CA0B3CE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9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5556" r="84766"/>
          <a:stretch>
            <a:fillRect/>
          </a:stretch>
        </p:blipFill>
        <p:spPr>
          <a:xfrm>
            <a:off x="0" y="0"/>
            <a:ext cx="132735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A4F68A52-E51E-B5F4-3DF3-84960946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219" y="2766218"/>
            <a:ext cx="8197645" cy="13255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INTRODUCCION</a:t>
            </a:r>
          </a:p>
        </p:txBody>
      </p:sp>
    </p:spTree>
    <p:extLst>
      <p:ext uri="{BB962C8B-B14F-4D97-AF65-F5344CB8AC3E}">
        <p14:creationId xmlns:p14="http://schemas.microsoft.com/office/powerpoint/2010/main" val="3609827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B3F528-8268-3BEC-D993-0B823DEC98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9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5556" r="84766"/>
          <a:stretch>
            <a:fillRect/>
          </a:stretch>
        </p:blipFill>
        <p:spPr>
          <a:xfrm>
            <a:off x="0" y="0"/>
            <a:ext cx="132735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C2E7A59-FC59-0893-C47D-E37F27A8E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980" y="384790"/>
            <a:ext cx="10019072" cy="775417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METODOLOGIA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72ACBE7-E369-1A5D-EA1A-E4C136909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981" y="1422501"/>
            <a:ext cx="10019071" cy="486031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ES" sz="3200" dirty="0">
                <a:solidFill>
                  <a:schemeClr val="bg1"/>
                </a:solidFill>
                <a:latin typeface="Coder's Crux" panose="00000400000000000000" pitchFamily="2" charset="-79"/>
                <a:ea typeface="Cascadia Code Light" panose="020B0609020000020004" pitchFamily="49" charset="0"/>
                <a:cs typeface="Coder's Crux" panose="00000400000000000000" pitchFamily="2" charset="-79"/>
              </a:rPr>
              <a:t>Se utilizó una </a:t>
            </a:r>
            <a:r>
              <a:rPr lang="es-ES" sz="3200" spc="-300" dirty="0">
                <a:solidFill>
                  <a:schemeClr val="bg1"/>
                </a:solidFill>
                <a:latin typeface="Coder's Crux" panose="00000400000000000000" pitchFamily="2" charset="-79"/>
                <a:ea typeface="Cascadia Code Light" panose="020B0609020000020004" pitchFamily="49" charset="0"/>
                <a:cs typeface="Coder's Crux" panose="00000400000000000000" pitchFamily="2" charset="-79"/>
              </a:rPr>
              <a:t>muestra</a:t>
            </a:r>
            <a:r>
              <a:rPr lang="es-ES" sz="3200" dirty="0">
                <a:solidFill>
                  <a:schemeClr val="bg1"/>
                </a:solidFill>
                <a:latin typeface="Coder's Crux" panose="00000400000000000000" pitchFamily="2" charset="-79"/>
                <a:ea typeface="Cascadia Code Light" panose="020B0609020000020004" pitchFamily="49" charset="0"/>
                <a:cs typeface="Coder's Crux" panose="00000400000000000000" pitchFamily="2" charset="-79"/>
              </a:rPr>
              <a:t> de 65 personas en la que se incluyen estudiantes (en mayor medida) y personas no estudiantes seleccionadas al azar. Estos completaron una encuesta donde se incluyen las siguientes secciones.</a:t>
            </a:r>
          </a:p>
          <a:p>
            <a:pPr marL="0" indent="0">
              <a:spcBef>
                <a:spcPts val="0"/>
              </a:spcBef>
              <a:buNone/>
            </a:pPr>
            <a:endParaRPr lang="es-ES" sz="3200" dirty="0">
              <a:solidFill>
                <a:schemeClr val="bg1"/>
              </a:solidFill>
              <a:latin typeface="Coder's Crux" panose="00000400000000000000" pitchFamily="2" charset="-79"/>
              <a:ea typeface="Cascadia Code Light" panose="020B0609020000020004" pitchFamily="49" charset="0"/>
              <a:cs typeface="Coder's Crux" panose="00000400000000000000" pitchFamily="2" charset="-79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ES" sz="3200" dirty="0">
                <a:solidFill>
                  <a:schemeClr val="bg1"/>
                </a:solidFill>
                <a:latin typeface="Coder's Crux" panose="00000400000000000000" pitchFamily="2" charset="-79"/>
                <a:ea typeface="Cascadia Code Light" panose="020B0609020000020004" pitchFamily="49" charset="0"/>
                <a:cs typeface="Coder's Crux" panose="00000400000000000000" pitchFamily="2" charset="-79"/>
              </a:rPr>
              <a:t>1. Datos demográficos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sz="3200" dirty="0">
                <a:solidFill>
                  <a:schemeClr val="bg1"/>
                </a:solidFill>
                <a:latin typeface="Coder's Crux" panose="00000400000000000000" pitchFamily="2" charset="-79"/>
                <a:ea typeface="Cascadia Code Light" panose="020B0609020000020004" pitchFamily="49" charset="0"/>
                <a:cs typeface="Coder's Crux" panose="00000400000000000000" pitchFamily="2" charset="-79"/>
              </a:rPr>
              <a:t>2. Nivel de conocimientos de ciberseguridad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sz="3200" dirty="0">
                <a:solidFill>
                  <a:schemeClr val="bg1"/>
                </a:solidFill>
                <a:latin typeface="Coder's Crux" panose="00000400000000000000" pitchFamily="2" charset="-79"/>
                <a:ea typeface="Cascadia Code Light" panose="020B0609020000020004" pitchFamily="49" charset="0"/>
                <a:cs typeface="Coder's Crux" panose="00000400000000000000" pitchFamily="2" charset="-79"/>
              </a:rPr>
              <a:t>3. ¿Fueron víctimas? Conocidos que fueron víctimas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sz="3200" dirty="0">
                <a:solidFill>
                  <a:schemeClr val="bg1"/>
                </a:solidFill>
                <a:latin typeface="Coder's Crux" panose="00000400000000000000" pitchFamily="2" charset="-79"/>
                <a:ea typeface="Cascadia Code Light" panose="020B0609020000020004" pitchFamily="49" charset="0"/>
                <a:cs typeface="Coder's Crux" panose="00000400000000000000" pitchFamily="2" charset="-79"/>
              </a:rPr>
              <a:t>4. Nivel de protección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sz="3200" dirty="0">
                <a:solidFill>
                  <a:schemeClr val="bg1"/>
                </a:solidFill>
                <a:latin typeface="Coder's Crux" panose="00000400000000000000" pitchFamily="2" charset="-79"/>
                <a:ea typeface="Cascadia Code Light" panose="020B0609020000020004" pitchFamily="49" charset="0"/>
                <a:cs typeface="Coder's Crux" panose="00000400000000000000" pitchFamily="2" charset="-79"/>
              </a:rPr>
              <a:t>5. Pregunta de conclusión</a:t>
            </a:r>
            <a:endParaRPr lang="en-US" sz="3200" dirty="0">
              <a:solidFill>
                <a:schemeClr val="bg1"/>
              </a:solidFill>
              <a:latin typeface="Coder's Crux" panose="00000400000000000000" pitchFamily="2" charset="-79"/>
              <a:ea typeface="Cascadia Code Light" panose="020B0609020000020004" pitchFamily="49" charset="0"/>
              <a:cs typeface="Coder's Crux" panose="00000400000000000000" pitchFamily="2" charset="-79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7B3C7E-D1CB-57E2-8B6A-77B7C69AD707}"/>
              </a:ext>
            </a:extLst>
          </p:cNvPr>
          <p:cNvCxnSpPr>
            <a:cxnSpLocks/>
          </p:cNvCxnSpPr>
          <p:nvPr/>
        </p:nvCxnSpPr>
        <p:spPr>
          <a:xfrm flipV="1">
            <a:off x="4017215" y="575188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CDB7AF-BFD0-6243-A368-E9599B5C8A27}"/>
              </a:ext>
            </a:extLst>
          </p:cNvPr>
          <p:cNvCxnSpPr>
            <a:cxnSpLocks/>
          </p:cNvCxnSpPr>
          <p:nvPr/>
        </p:nvCxnSpPr>
        <p:spPr>
          <a:xfrm flipV="1">
            <a:off x="3247595" y="1581028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013F79-4745-6C50-419E-7565E8EEE97D}"/>
              </a:ext>
            </a:extLst>
          </p:cNvPr>
          <p:cNvCxnSpPr>
            <a:cxnSpLocks/>
          </p:cNvCxnSpPr>
          <p:nvPr/>
        </p:nvCxnSpPr>
        <p:spPr>
          <a:xfrm flipV="1">
            <a:off x="4177235" y="3790446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EC50DA0-1A02-86E1-51B9-95F47D1440C1}"/>
              </a:ext>
            </a:extLst>
          </p:cNvPr>
          <p:cNvCxnSpPr>
            <a:cxnSpLocks/>
          </p:cNvCxnSpPr>
          <p:nvPr/>
        </p:nvCxnSpPr>
        <p:spPr>
          <a:xfrm flipV="1">
            <a:off x="4946855" y="5093641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D3F8C9-6A0E-954B-D3CC-A9159ECFCE05}"/>
              </a:ext>
            </a:extLst>
          </p:cNvPr>
          <p:cNvCxnSpPr>
            <a:cxnSpLocks/>
          </p:cNvCxnSpPr>
          <p:nvPr/>
        </p:nvCxnSpPr>
        <p:spPr>
          <a:xfrm flipV="1">
            <a:off x="5410200" y="5538029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558BC65-0D85-35C9-E329-2B47C1328F6D}"/>
              </a:ext>
            </a:extLst>
          </p:cNvPr>
          <p:cNvCxnSpPr>
            <a:cxnSpLocks/>
          </p:cNvCxnSpPr>
          <p:nvPr/>
        </p:nvCxnSpPr>
        <p:spPr>
          <a:xfrm>
            <a:off x="3677387" y="4707255"/>
            <a:ext cx="62988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E7CE0D-8C32-41E8-8E76-592555EE2CC4}"/>
              </a:ext>
            </a:extLst>
          </p:cNvPr>
          <p:cNvCxnSpPr>
            <a:cxnSpLocks/>
          </p:cNvCxnSpPr>
          <p:nvPr/>
        </p:nvCxnSpPr>
        <p:spPr>
          <a:xfrm flipV="1">
            <a:off x="3703718" y="4658284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2EB9C3C-0EAD-A4F1-AF00-F4CF6522B4AE}"/>
              </a:ext>
            </a:extLst>
          </p:cNvPr>
          <p:cNvCxnSpPr>
            <a:cxnSpLocks/>
          </p:cNvCxnSpPr>
          <p:nvPr/>
        </p:nvCxnSpPr>
        <p:spPr>
          <a:xfrm>
            <a:off x="8482965" y="4707255"/>
            <a:ext cx="63602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17C64F-B19D-E751-6A41-96711DE523CF}"/>
              </a:ext>
            </a:extLst>
          </p:cNvPr>
          <p:cNvCxnSpPr>
            <a:cxnSpLocks/>
          </p:cNvCxnSpPr>
          <p:nvPr/>
        </p:nvCxnSpPr>
        <p:spPr>
          <a:xfrm flipV="1">
            <a:off x="8494702" y="4658283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9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30003-65A1-AD90-EF27-43B12AFAF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B1B059-FEA6-28FE-CC70-863526E8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9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5556" r="84766"/>
          <a:stretch>
            <a:fillRect/>
          </a:stretch>
        </p:blipFill>
        <p:spPr>
          <a:xfrm>
            <a:off x="0" y="0"/>
            <a:ext cx="132735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A8ADB410-ABFF-C81D-CE96-5ABC53E86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980" y="384790"/>
            <a:ext cx="10019072" cy="775417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METODOLOGIA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06863C1-EFC8-DEDA-7C49-30EFD4DB8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981" y="1422501"/>
            <a:ext cx="10019071" cy="4860311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Se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utilizo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estadística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descriptiva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para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analizar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los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datos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mediante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medidas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de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tendencia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central y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medidas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de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dispersión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. También se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utilizaron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BoxPlots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para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visualizar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algunas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distribuciónes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s-E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Ademas</a:t>
            </a:r>
            <a:r>
              <a:rPr lang="es-E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, se utilizó la inferencia estadística para sacar conclusiones sobre la población de estudiantes a partir de una muestra.</a:t>
            </a:r>
            <a:endParaRPr lang="en-US" altLang="en-US" sz="3200" dirty="0">
              <a:solidFill>
                <a:schemeClr val="bg1"/>
              </a:solidFill>
              <a:latin typeface="Coder's Crux" panose="00000400000000000000" pitchFamily="2" charset="-79"/>
              <a:cs typeface="Coder's Crux" panose="00000400000000000000" pitchFamily="2" charset="-79"/>
            </a:endParaRPr>
          </a:p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Finalmente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, se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aplicó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un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modelo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de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regresión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para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analizar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la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relación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entre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cuanto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consideran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que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conocen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y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nivel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de 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conocimiento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/</a:t>
            </a:r>
            <a:r>
              <a:rPr lang="en-US" altLang="en-US" sz="32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protección</a:t>
            </a:r>
            <a:r>
              <a:rPr lang="en-U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digital.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2D5B6B-0D74-4FD5-7C87-A46BB8EBC378}"/>
              </a:ext>
            </a:extLst>
          </p:cNvPr>
          <p:cNvCxnSpPr>
            <a:cxnSpLocks/>
          </p:cNvCxnSpPr>
          <p:nvPr/>
        </p:nvCxnSpPr>
        <p:spPr>
          <a:xfrm flipV="1">
            <a:off x="4017215" y="575188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EB6EA6-0009-7ED8-62C0-DACF9E0B8AA7}"/>
              </a:ext>
            </a:extLst>
          </p:cNvPr>
          <p:cNvCxnSpPr>
            <a:cxnSpLocks/>
          </p:cNvCxnSpPr>
          <p:nvPr/>
        </p:nvCxnSpPr>
        <p:spPr>
          <a:xfrm flipV="1">
            <a:off x="3369515" y="1588002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3A64E3-4440-5D1E-980B-7E3B298054CB}"/>
              </a:ext>
            </a:extLst>
          </p:cNvPr>
          <p:cNvCxnSpPr>
            <a:cxnSpLocks/>
          </p:cNvCxnSpPr>
          <p:nvPr/>
        </p:nvCxnSpPr>
        <p:spPr>
          <a:xfrm flipV="1">
            <a:off x="2630375" y="2459868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C1B526-707D-BB7C-985F-B1F6A2938433}"/>
              </a:ext>
            </a:extLst>
          </p:cNvPr>
          <p:cNvCxnSpPr/>
          <p:nvPr/>
        </p:nvCxnSpPr>
        <p:spPr>
          <a:xfrm>
            <a:off x="4528288" y="1642591"/>
            <a:ext cx="73127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1D7645-9E94-9D8C-EFB9-321DECEDD08F}"/>
              </a:ext>
            </a:extLst>
          </p:cNvPr>
          <p:cNvCxnSpPr>
            <a:cxnSpLocks/>
          </p:cNvCxnSpPr>
          <p:nvPr/>
        </p:nvCxnSpPr>
        <p:spPr>
          <a:xfrm flipV="1">
            <a:off x="4564851" y="1588002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7A6E7-DE45-7277-26CC-A6BBEA96B751}"/>
              </a:ext>
            </a:extLst>
          </p:cNvPr>
          <p:cNvCxnSpPr>
            <a:cxnSpLocks/>
          </p:cNvCxnSpPr>
          <p:nvPr/>
        </p:nvCxnSpPr>
        <p:spPr>
          <a:xfrm flipV="1">
            <a:off x="11219639" y="2026777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8A2800-3D91-F533-1BDD-A782442744FC}"/>
              </a:ext>
            </a:extLst>
          </p:cNvPr>
          <p:cNvCxnSpPr>
            <a:cxnSpLocks/>
          </p:cNvCxnSpPr>
          <p:nvPr/>
        </p:nvCxnSpPr>
        <p:spPr>
          <a:xfrm flipV="1">
            <a:off x="2484071" y="3322452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AA153F-47E0-2D9E-2BDC-0EC0CCE279D0}"/>
              </a:ext>
            </a:extLst>
          </p:cNvPr>
          <p:cNvCxnSpPr>
            <a:cxnSpLocks/>
          </p:cNvCxnSpPr>
          <p:nvPr/>
        </p:nvCxnSpPr>
        <p:spPr>
          <a:xfrm flipV="1">
            <a:off x="4855415" y="3322451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04A347-55E6-3E33-8A70-A7DC44111DB1}"/>
              </a:ext>
            </a:extLst>
          </p:cNvPr>
          <p:cNvCxnSpPr>
            <a:cxnSpLocks/>
          </p:cNvCxnSpPr>
          <p:nvPr/>
        </p:nvCxnSpPr>
        <p:spPr>
          <a:xfrm flipV="1">
            <a:off x="6420563" y="3780287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560F1DA-66DB-BAE0-521F-DE53CF926870}"/>
              </a:ext>
            </a:extLst>
          </p:cNvPr>
          <p:cNvCxnSpPr>
            <a:cxnSpLocks/>
          </p:cNvCxnSpPr>
          <p:nvPr/>
        </p:nvCxnSpPr>
        <p:spPr>
          <a:xfrm flipV="1">
            <a:off x="5045915" y="4700148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8A054E-E957-D09F-3A69-43D70BD8A7D6}"/>
              </a:ext>
            </a:extLst>
          </p:cNvPr>
          <p:cNvCxnSpPr>
            <a:cxnSpLocks/>
          </p:cNvCxnSpPr>
          <p:nvPr/>
        </p:nvCxnSpPr>
        <p:spPr>
          <a:xfrm flipV="1">
            <a:off x="8610403" y="4700148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7C295F-FA61-9259-28EA-1DAC7BA3684B}"/>
              </a:ext>
            </a:extLst>
          </p:cNvPr>
          <p:cNvCxnSpPr/>
          <p:nvPr/>
        </p:nvCxnSpPr>
        <p:spPr>
          <a:xfrm>
            <a:off x="8636335" y="3377040"/>
            <a:ext cx="71752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D78105-E8CF-8D99-6D7E-6C58F34AEDE4}"/>
              </a:ext>
            </a:extLst>
          </p:cNvPr>
          <p:cNvCxnSpPr>
            <a:cxnSpLocks/>
          </p:cNvCxnSpPr>
          <p:nvPr/>
        </p:nvCxnSpPr>
        <p:spPr>
          <a:xfrm flipV="1">
            <a:off x="2790395" y="5199258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831CA7-21C2-8294-74A1-18E5C1357B2B}"/>
              </a:ext>
            </a:extLst>
          </p:cNvPr>
          <p:cNvCxnSpPr>
            <a:cxnSpLocks/>
          </p:cNvCxnSpPr>
          <p:nvPr/>
        </p:nvCxnSpPr>
        <p:spPr>
          <a:xfrm flipV="1">
            <a:off x="5129735" y="5675508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B62F486-4FE8-B542-34A6-07BAA3835683}"/>
              </a:ext>
            </a:extLst>
          </p:cNvPr>
          <p:cNvCxnSpPr>
            <a:cxnSpLocks/>
          </p:cNvCxnSpPr>
          <p:nvPr/>
        </p:nvCxnSpPr>
        <p:spPr>
          <a:xfrm flipV="1">
            <a:off x="4829482" y="5199258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52F98E-B595-C679-4577-F09B45DCBD64}"/>
              </a:ext>
            </a:extLst>
          </p:cNvPr>
          <p:cNvCxnSpPr>
            <a:cxnSpLocks/>
          </p:cNvCxnSpPr>
          <p:nvPr/>
        </p:nvCxnSpPr>
        <p:spPr>
          <a:xfrm flipV="1">
            <a:off x="8672211" y="3346690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138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5101B-31E0-B05B-D3AC-8544C6510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A88499-EC5F-DC2E-BE3B-5060F709BF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9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5556" r="84766"/>
          <a:stretch>
            <a:fillRect/>
          </a:stretch>
        </p:blipFill>
        <p:spPr>
          <a:xfrm>
            <a:off x="0" y="0"/>
            <a:ext cx="132735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1B74C705-E399-14C0-604A-9462B8CF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980" y="384790"/>
            <a:ext cx="10019072" cy="775417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RESULTADOS</a:t>
            </a:r>
          </a:p>
        </p:txBody>
      </p:sp>
      <p:pic>
        <p:nvPicPr>
          <p:cNvPr id="8" name="Picture 7" descr="A graph on a black background&#10;&#10;AI-generated content may be incorrect.">
            <a:extLst>
              <a:ext uri="{FF2B5EF4-FFF2-40B4-BE49-F238E27FC236}">
                <a16:creationId xmlns:a16="http://schemas.microsoft.com/office/drawing/2014/main" id="{0DC67B34-861E-1CEF-8343-DD0C76AE0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" t="2103" r="2223" b="2509"/>
          <a:stretch>
            <a:fillRect/>
          </a:stretch>
        </p:blipFill>
        <p:spPr>
          <a:xfrm>
            <a:off x="1788161" y="1539239"/>
            <a:ext cx="4561840" cy="4622800"/>
          </a:xfrm>
          <a:prstGeom prst="rect">
            <a:avLst/>
          </a:prstGeom>
          <a:ln w="57150">
            <a:solidFill>
              <a:schemeClr val="bg1">
                <a:lumMod val="95000"/>
              </a:schemeClr>
            </a:solidFill>
          </a:ln>
        </p:spPr>
      </p:pic>
      <p:pic>
        <p:nvPicPr>
          <p:cNvPr id="12" name="Content Placeholder 11" descr="A pie chart with a blue and orange pie&#10;&#10;AI-generated content may be incorrect.">
            <a:extLst>
              <a:ext uri="{FF2B5EF4-FFF2-40B4-BE49-F238E27FC236}">
                <a16:creationId xmlns:a16="http://schemas.microsoft.com/office/drawing/2014/main" id="{8B4F0FC8-FE56-3076-E0BF-73A3BA8CF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16" y="384790"/>
            <a:ext cx="5049394" cy="3635313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08A86B-7554-E581-6CF6-F79EAFA6C275}"/>
              </a:ext>
            </a:extLst>
          </p:cNvPr>
          <p:cNvSpPr txBox="1"/>
          <p:nvPr/>
        </p:nvSpPr>
        <p:spPr>
          <a:xfrm>
            <a:off x="6780591" y="4407713"/>
            <a:ext cx="4909244" cy="175432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Promedio</a:t>
            </a:r>
            <a:r>
              <a:rPr lang="en-US" sz="36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de </a:t>
            </a:r>
            <a:r>
              <a:rPr lang="en-US" sz="36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edad</a:t>
            </a:r>
            <a:r>
              <a:rPr lang="en-US" sz="36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: 25 </a:t>
            </a:r>
            <a:r>
              <a:rPr lang="en-US" sz="36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años</a:t>
            </a:r>
            <a:endParaRPr lang="en-US" sz="3600" dirty="0">
              <a:solidFill>
                <a:schemeClr val="bg1"/>
              </a:solidFill>
              <a:latin typeface="Coder's Crux" panose="00000400000000000000" pitchFamily="2" charset="-79"/>
              <a:cs typeface="Coder's Crux" panose="00000400000000000000" pitchFamily="2" charset="-79"/>
            </a:endParaRPr>
          </a:p>
          <a:p>
            <a:pPr algn="just"/>
            <a:r>
              <a:rPr lang="en-US" sz="36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Mediana: 22 </a:t>
            </a:r>
            <a:r>
              <a:rPr lang="en-US" sz="36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años</a:t>
            </a:r>
            <a:endParaRPr lang="en-US" sz="3600" dirty="0">
              <a:solidFill>
                <a:schemeClr val="bg1"/>
              </a:solidFill>
              <a:latin typeface="Coder's Crux" panose="00000400000000000000" pitchFamily="2" charset="-79"/>
              <a:cs typeface="Coder's Crux" panose="00000400000000000000" pitchFamily="2" charset="-79"/>
            </a:endParaRPr>
          </a:p>
          <a:p>
            <a:pPr algn="just"/>
            <a:r>
              <a:rPr lang="en-US" sz="36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Varianza</a:t>
            </a:r>
            <a:r>
              <a:rPr lang="en-US" sz="36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: 97.51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F72294-58DA-15BA-57A0-F3302F1F2B82}"/>
              </a:ext>
            </a:extLst>
          </p:cNvPr>
          <p:cNvCxnSpPr>
            <a:cxnSpLocks/>
          </p:cNvCxnSpPr>
          <p:nvPr/>
        </p:nvCxnSpPr>
        <p:spPr>
          <a:xfrm>
            <a:off x="10888980" y="4678680"/>
            <a:ext cx="13208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FE0E6A-1861-8103-250D-12E19A8728FC}"/>
              </a:ext>
            </a:extLst>
          </p:cNvPr>
          <p:cNvCxnSpPr>
            <a:cxnSpLocks/>
          </p:cNvCxnSpPr>
          <p:nvPr/>
        </p:nvCxnSpPr>
        <p:spPr>
          <a:xfrm>
            <a:off x="9316266" y="5228844"/>
            <a:ext cx="13208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833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70ECA-BB72-6605-A30E-12B1DA1A2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ACBC8F-7AE8-3EE4-69E8-ED83AF94A8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9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5556" r="84766"/>
          <a:stretch>
            <a:fillRect/>
          </a:stretch>
        </p:blipFill>
        <p:spPr>
          <a:xfrm>
            <a:off x="0" y="0"/>
            <a:ext cx="132735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FC714EC0-1073-7B94-01F6-C7E0FB1B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980" y="384790"/>
            <a:ext cx="10019072" cy="775417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RESULTADOS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6383618-8415-BB91-8143-7ECA9E194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981" y="1422501"/>
            <a:ext cx="10019071" cy="3555899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s-ES" altLang="en-US" sz="3200" dirty="0">
                <a:solidFill>
                  <a:srgbClr val="0070C0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Ponderación de preguntas para posterior evaluación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s-E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A cada respuesta acerca de conocimiento/protección de los encuestados se le otorgo un puntaje para poder evaluar posteriormente quienes poseían más conocimiento/se protegían más.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s-ES" altLang="en-US" sz="32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En base a lo anterior se realizó un análisis descriptivo del conocimiento que poseen los encuestados (Excluyendo no estudiantes).</a:t>
            </a:r>
            <a:endParaRPr lang="en-US" altLang="en-US" sz="3200" dirty="0">
              <a:solidFill>
                <a:schemeClr val="bg1"/>
              </a:solidFill>
              <a:latin typeface="Coder's Crux" panose="00000400000000000000" pitchFamily="2" charset="-79"/>
              <a:cs typeface="Coder's Crux" panose="00000400000000000000" pitchFamily="2" charset="-79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211F9C9-8F2D-D9A1-8C43-2C1D6167FBBE}"/>
              </a:ext>
            </a:extLst>
          </p:cNvPr>
          <p:cNvCxnSpPr>
            <a:cxnSpLocks/>
          </p:cNvCxnSpPr>
          <p:nvPr/>
        </p:nvCxnSpPr>
        <p:spPr>
          <a:xfrm flipV="1">
            <a:off x="6958535" y="3777625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0DFC8C-B3DD-49FB-17C3-763DAB0DBB59}"/>
              </a:ext>
            </a:extLst>
          </p:cNvPr>
          <p:cNvCxnSpPr>
            <a:cxnSpLocks/>
          </p:cNvCxnSpPr>
          <p:nvPr/>
        </p:nvCxnSpPr>
        <p:spPr>
          <a:xfrm flipV="1">
            <a:off x="10021775" y="2021718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8FABE5-5805-9C57-3A50-5D778E6E5049}"/>
              </a:ext>
            </a:extLst>
          </p:cNvPr>
          <p:cNvCxnSpPr>
            <a:cxnSpLocks/>
          </p:cNvCxnSpPr>
          <p:nvPr/>
        </p:nvCxnSpPr>
        <p:spPr>
          <a:xfrm flipV="1">
            <a:off x="4752545" y="2897247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9E5413A-AB21-72FF-379E-7920AF54F518}"/>
              </a:ext>
            </a:extLst>
          </p:cNvPr>
          <p:cNvCxnSpPr>
            <a:cxnSpLocks/>
          </p:cNvCxnSpPr>
          <p:nvPr/>
        </p:nvCxnSpPr>
        <p:spPr>
          <a:xfrm>
            <a:off x="11181080" y="2960227"/>
            <a:ext cx="7513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D3001D-C716-FD54-98AE-F53FFF201967}"/>
              </a:ext>
            </a:extLst>
          </p:cNvPr>
          <p:cNvCxnSpPr>
            <a:cxnSpLocks/>
          </p:cNvCxnSpPr>
          <p:nvPr/>
        </p:nvCxnSpPr>
        <p:spPr>
          <a:xfrm flipV="1">
            <a:off x="11204350" y="2905637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2E8307-2246-0629-0D34-D1067FC55096}"/>
              </a:ext>
            </a:extLst>
          </p:cNvPr>
          <p:cNvCxnSpPr>
            <a:cxnSpLocks/>
          </p:cNvCxnSpPr>
          <p:nvPr/>
        </p:nvCxnSpPr>
        <p:spPr>
          <a:xfrm>
            <a:off x="6206490" y="2932932"/>
            <a:ext cx="7513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7BE2B1-164A-F19D-D31F-8320B7314AD5}"/>
              </a:ext>
            </a:extLst>
          </p:cNvPr>
          <p:cNvCxnSpPr>
            <a:cxnSpLocks/>
          </p:cNvCxnSpPr>
          <p:nvPr/>
        </p:nvCxnSpPr>
        <p:spPr>
          <a:xfrm flipV="1">
            <a:off x="6229760" y="2878342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97E9566-A9CC-97EB-016C-9704F63F6A30}"/>
              </a:ext>
            </a:extLst>
          </p:cNvPr>
          <p:cNvCxnSpPr>
            <a:cxnSpLocks/>
          </p:cNvCxnSpPr>
          <p:nvPr/>
        </p:nvCxnSpPr>
        <p:spPr>
          <a:xfrm>
            <a:off x="8133080" y="3832215"/>
            <a:ext cx="7513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3DC004-57D2-75EB-77AE-0D6E462BD560}"/>
              </a:ext>
            </a:extLst>
          </p:cNvPr>
          <p:cNvCxnSpPr>
            <a:cxnSpLocks/>
          </p:cNvCxnSpPr>
          <p:nvPr/>
        </p:nvCxnSpPr>
        <p:spPr>
          <a:xfrm flipV="1">
            <a:off x="8156350" y="3777625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0C7D83-D61B-6488-51D4-15853B88DC06}"/>
              </a:ext>
            </a:extLst>
          </p:cNvPr>
          <p:cNvCxnSpPr>
            <a:cxnSpLocks/>
          </p:cNvCxnSpPr>
          <p:nvPr/>
        </p:nvCxnSpPr>
        <p:spPr>
          <a:xfrm>
            <a:off x="1995170" y="3390901"/>
            <a:ext cx="7513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CAEC2B-84A3-8743-F66E-5A97D37C802E}"/>
              </a:ext>
            </a:extLst>
          </p:cNvPr>
          <p:cNvCxnSpPr>
            <a:cxnSpLocks/>
          </p:cNvCxnSpPr>
          <p:nvPr/>
        </p:nvCxnSpPr>
        <p:spPr>
          <a:xfrm flipV="1">
            <a:off x="2018440" y="3336311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58C6CD-3F98-8AA6-5FAD-3F6559E1DBF6}"/>
              </a:ext>
            </a:extLst>
          </p:cNvPr>
          <p:cNvCxnSpPr>
            <a:cxnSpLocks/>
          </p:cNvCxnSpPr>
          <p:nvPr/>
        </p:nvCxnSpPr>
        <p:spPr>
          <a:xfrm>
            <a:off x="5946140" y="2503027"/>
            <a:ext cx="7513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EF9AFEC-5A4A-7897-759A-3A2440466934}"/>
              </a:ext>
            </a:extLst>
          </p:cNvPr>
          <p:cNvCxnSpPr>
            <a:cxnSpLocks/>
          </p:cNvCxnSpPr>
          <p:nvPr/>
        </p:nvCxnSpPr>
        <p:spPr>
          <a:xfrm flipV="1">
            <a:off x="5969410" y="2448437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4D8586-2DF9-83A7-EDBF-8F2FC8D8661D}"/>
              </a:ext>
            </a:extLst>
          </p:cNvPr>
          <p:cNvCxnSpPr>
            <a:cxnSpLocks/>
          </p:cNvCxnSpPr>
          <p:nvPr/>
        </p:nvCxnSpPr>
        <p:spPr>
          <a:xfrm>
            <a:off x="9291320" y="1629267"/>
            <a:ext cx="7513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F77C9C-6110-71CC-965E-5EBBC366E7D0}"/>
              </a:ext>
            </a:extLst>
          </p:cNvPr>
          <p:cNvCxnSpPr>
            <a:cxnSpLocks/>
          </p:cNvCxnSpPr>
          <p:nvPr/>
        </p:nvCxnSpPr>
        <p:spPr>
          <a:xfrm flipV="1">
            <a:off x="9314590" y="1574677"/>
            <a:ext cx="51865" cy="5458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841CDF-6498-2803-CF8D-DBDBA851BD8F}"/>
              </a:ext>
            </a:extLst>
          </p:cNvPr>
          <p:cNvCxnSpPr>
            <a:cxnSpLocks/>
          </p:cNvCxnSpPr>
          <p:nvPr/>
        </p:nvCxnSpPr>
        <p:spPr>
          <a:xfrm flipV="1">
            <a:off x="3243990" y="1583423"/>
            <a:ext cx="51865" cy="5458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C8F729D-C7FA-2183-BE84-6DFBE33239A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046" t="28336" r="9702" b="21610"/>
          <a:stretch>
            <a:fillRect/>
          </a:stretch>
        </p:blipFill>
        <p:spPr>
          <a:xfrm>
            <a:off x="9677892" y="4978400"/>
            <a:ext cx="2042160" cy="16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56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1AAC7-D9E0-A6EC-3242-78833F0FE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9E8DC9-B25F-A7ED-4643-B7250E2CFD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9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5556" r="84766"/>
          <a:stretch>
            <a:fillRect/>
          </a:stretch>
        </p:blipFill>
        <p:spPr>
          <a:xfrm>
            <a:off x="0" y="0"/>
            <a:ext cx="132735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E0DE75D0-CBFD-E851-2598-EC29DB05B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980" y="384790"/>
            <a:ext cx="10019072" cy="775417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RESULTADOS</a:t>
            </a:r>
          </a:p>
        </p:txBody>
      </p:sp>
      <p:pic>
        <p:nvPicPr>
          <p:cNvPr id="3" name="Content Placeholder 2" descr="A black and white table with white text&#10;&#10;AI-generated content may be incorrect.">
            <a:extLst>
              <a:ext uri="{FF2B5EF4-FFF2-40B4-BE49-F238E27FC236}">
                <a16:creationId xmlns:a16="http://schemas.microsoft.com/office/drawing/2014/main" id="{D908F46B-BE4D-9AE5-3C9E-B534692D0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81" y="1371600"/>
            <a:ext cx="5096060" cy="5101610"/>
          </a:xfrm>
          <a:ln w="38100">
            <a:solidFill>
              <a:schemeClr val="bg2"/>
            </a:solidFill>
          </a:ln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925B4229-CC59-0DF1-9C7E-50310DF9A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500" y="1371600"/>
            <a:ext cx="4560420" cy="510161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76330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DB21B-5E57-1418-D41A-33C97F311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656E57-4075-85DA-40AA-56405C3521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9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5556" r="84766"/>
          <a:stretch>
            <a:fillRect/>
          </a:stretch>
        </p:blipFill>
        <p:spPr>
          <a:xfrm>
            <a:off x="0" y="0"/>
            <a:ext cx="132735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A83118B3-1C52-B539-A67D-EE38D837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980" y="384790"/>
            <a:ext cx="10019072" cy="775417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RESULTADOS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8EC9F911-41A5-CDD3-251F-456B7C139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981" y="1422501"/>
                <a:ext cx="10019071" cy="4860311"/>
              </a:xfrm>
              <a:ln w="3175">
                <a:noFill/>
              </a:ln>
            </p:spPr>
            <p:txBody>
              <a:bodyPr>
                <a:noAutofit/>
              </a:bodyPr>
              <a:lstStyle/>
              <a:p>
                <a:pPr marL="0" indent="0" algn="just">
                  <a:spcBef>
                    <a:spcPts val="0"/>
                  </a:spcBef>
                  <a:buNone/>
                </a:pPr>
                <a:r>
                  <a:rPr lang="es-ES" altLang="en-US" sz="3200" dirty="0">
                    <a:solidFill>
                      <a:schemeClr val="bg1"/>
                    </a:solidFill>
                    <a:latin typeface="Coder's Crux" panose="00000400000000000000" pitchFamily="2" charset="-79"/>
                    <a:cs typeface="Coder's Crux" panose="00000400000000000000" pitchFamily="2" charset="-79"/>
                  </a:rPr>
                  <a:t>A partir de esto se puede realizar inferencia estadística para estimar los conocimientos básicos que poseen los estudiantes y se obtuvo (confianza del 95%) que el promedio real se encuentra entre </a:t>
                </a:r>
                <a:r>
                  <a:rPr lang="es-ES" altLang="en-US" sz="3200" b="1" dirty="0">
                    <a:solidFill>
                      <a:schemeClr val="bg1"/>
                    </a:solidFill>
                    <a:latin typeface="Coder's Crux" panose="00000400000000000000" pitchFamily="2" charset="-79"/>
                    <a:cs typeface="Coder's Crux" panose="00000400000000000000" pitchFamily="2" charset="-79"/>
                  </a:rPr>
                  <a:t>(9,88; 11,24)</a:t>
                </a:r>
                <a:r>
                  <a:rPr lang="es-ES" altLang="en-US" sz="3200" dirty="0">
                    <a:solidFill>
                      <a:schemeClr val="bg1"/>
                    </a:solidFill>
                    <a:latin typeface="Coder's Crux" panose="00000400000000000000" pitchFamily="2" charset="-79"/>
                    <a:cs typeface="Coder's Crux" panose="00000400000000000000" pitchFamily="2" charset="-79"/>
                  </a:rPr>
                  <a:t>. Se utilizó la siguiente formula.</a:t>
                </a:r>
              </a:p>
              <a:p>
                <a:pPr marL="0" indent="0" algn="just">
                  <a:spcBef>
                    <a:spcPts val="0"/>
                  </a:spcBef>
                  <a:buNone/>
                </a:pPr>
                <a:endParaRPr lang="en-US" altLang="en-US" sz="3200" b="0" i="1" dirty="0">
                  <a:solidFill>
                    <a:schemeClr val="bg1"/>
                  </a:solidFill>
                  <a:latin typeface="Cambria Math" panose="02040503050406030204" pitchFamily="18" charset="0"/>
                  <a:cs typeface="Coder's Crux" panose="00000400000000000000" pitchFamily="2" charset="-79"/>
                </a:endParaRPr>
              </a:p>
              <a:p>
                <a:pPr marL="0" indent="0" algn="just">
                  <a:spcBef>
                    <a:spcPts val="0"/>
                  </a:spcBef>
                  <a:buNone/>
                </a:pPr>
                <a:endParaRPr lang="en-US" altLang="en-US" sz="3200" b="0" i="1" dirty="0">
                  <a:solidFill>
                    <a:schemeClr val="bg1"/>
                  </a:solidFill>
                  <a:latin typeface="Cambria Math" panose="02040503050406030204" pitchFamily="18" charset="0"/>
                  <a:cs typeface="Coder's Crux" panose="00000400000000000000" pitchFamily="2" charset="-79"/>
                </a:endParaRPr>
              </a:p>
              <a:p>
                <a:pPr marL="0" indent="0" algn="just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der's Crux" panose="00000400000000000000" pitchFamily="2" charset="-79"/>
                            </a:rPr>
                          </m:ctrlPr>
                        </m:accPr>
                        <m:e>
                          <m:r>
                            <a:rPr lang="en-US" alt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der's Crux" panose="00000400000000000000" pitchFamily="2" charset="-79"/>
                            </a:rPr>
                            <m:t>𝑥</m:t>
                          </m:r>
                        </m:e>
                      </m:acc>
                      <m:r>
                        <a:rPr lang="en-US" alt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der's Crux" panose="00000400000000000000" pitchFamily="2" charset="-79"/>
                        </a:rPr>
                        <m:t>±</m:t>
                      </m:r>
                      <m:sSub>
                        <m:sSubPr>
                          <m:ctrlPr>
                            <a:rPr lang="en-US" alt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der's Crux" panose="00000400000000000000" pitchFamily="2" charset="-79"/>
                            </a:rPr>
                          </m:ctrlPr>
                        </m:sSubPr>
                        <m:e>
                          <m:r>
                            <a:rPr lang="en-US" alt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der's Crux" panose="00000400000000000000" pitchFamily="2" charset="-79"/>
                            </a:rPr>
                            <m:t>𝑍</m:t>
                          </m:r>
                        </m:e>
                        <m:sub>
                          <m:r>
                            <a:rPr lang="en-US" alt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der's Crux" panose="00000400000000000000" pitchFamily="2" charset="-79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der's Crux" panose="00000400000000000000" pitchFamily="2" charset="-79"/>
                                </a:rPr>
                              </m:ctrlPr>
                            </m:fPr>
                            <m:num>
                              <m:r>
                                <a:rPr lang="en-US" alt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der's Crux" panose="00000400000000000000" pitchFamily="2" charset="-79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alt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der's Crux" panose="00000400000000000000" pitchFamily="2" charset="-79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alt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der's Crux" panose="00000400000000000000" pitchFamily="2" charset="-79"/>
                        </a:rPr>
                        <m:t>∗</m:t>
                      </m:r>
                      <m:f>
                        <m:fPr>
                          <m:ctrlPr>
                            <a:rPr lang="en-US" alt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der's Crux" panose="00000400000000000000" pitchFamily="2" charset="-79"/>
                            </a:rPr>
                          </m:ctrlPr>
                        </m:fPr>
                        <m:num>
                          <m:r>
                            <a:rPr lang="en-US" alt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der's Crux" panose="00000400000000000000" pitchFamily="2" charset="-79"/>
                            </a:rPr>
                            <m:t>𝑆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der's Crux" panose="00000400000000000000" pitchFamily="2" charset="-79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der's Crux" panose="00000400000000000000" pitchFamily="2" charset="-79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en-US" sz="4400" dirty="0">
                  <a:solidFill>
                    <a:schemeClr val="bg1"/>
                  </a:solidFill>
                  <a:latin typeface="Coder's Crux" panose="00000400000000000000" pitchFamily="2" charset="-79"/>
                  <a:cs typeface="Coder's Crux" panose="00000400000000000000" pitchFamily="2" charset="-79"/>
                </a:endParaRPr>
              </a:p>
            </p:txBody>
          </p:sp>
        </mc:Choice>
        <mc:Fallback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8EC9F911-41A5-CDD3-251F-456B7C139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981" y="1422501"/>
                <a:ext cx="10019071" cy="4860311"/>
              </a:xfrm>
              <a:blipFill>
                <a:blip r:embed="rId4"/>
                <a:stretch>
                  <a:fillRect l="-1521" t="-2757" r="-1582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C5DB14-CAB6-36CC-4A8F-915C6D02922E}"/>
              </a:ext>
            </a:extLst>
          </p:cNvPr>
          <p:cNvCxnSpPr>
            <a:cxnSpLocks/>
          </p:cNvCxnSpPr>
          <p:nvPr/>
        </p:nvCxnSpPr>
        <p:spPr>
          <a:xfrm flipV="1">
            <a:off x="6096000" y="2006477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F405FE-4AC8-923F-0C33-783C7951E2C1}"/>
              </a:ext>
            </a:extLst>
          </p:cNvPr>
          <p:cNvCxnSpPr>
            <a:cxnSpLocks/>
          </p:cNvCxnSpPr>
          <p:nvPr/>
        </p:nvCxnSpPr>
        <p:spPr>
          <a:xfrm flipV="1">
            <a:off x="6518050" y="2890397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5B7F7-7F6F-1728-C109-153B51CAFB0A}"/>
              </a:ext>
            </a:extLst>
          </p:cNvPr>
          <p:cNvCxnSpPr>
            <a:cxnSpLocks/>
          </p:cNvCxnSpPr>
          <p:nvPr/>
        </p:nvCxnSpPr>
        <p:spPr>
          <a:xfrm flipV="1">
            <a:off x="9006226" y="2890397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E3D02E-586D-7510-879F-22D79B348D99}"/>
              </a:ext>
            </a:extLst>
          </p:cNvPr>
          <p:cNvCxnSpPr/>
          <p:nvPr/>
        </p:nvCxnSpPr>
        <p:spPr>
          <a:xfrm>
            <a:off x="9925788" y="1640840"/>
            <a:ext cx="74602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E4419E-F8D0-D631-DF57-B04E1EF85BA1}"/>
              </a:ext>
            </a:extLst>
          </p:cNvPr>
          <p:cNvCxnSpPr>
            <a:cxnSpLocks/>
          </p:cNvCxnSpPr>
          <p:nvPr/>
        </p:nvCxnSpPr>
        <p:spPr>
          <a:xfrm flipV="1">
            <a:off x="9937156" y="1586251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289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4E1AE-A768-F77B-0308-792365F65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7D1DA3-0641-4246-0CF7-2D5EE3A42B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9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5556" r="84766"/>
          <a:stretch>
            <a:fillRect/>
          </a:stretch>
        </p:blipFill>
        <p:spPr>
          <a:xfrm>
            <a:off x="0" y="0"/>
            <a:ext cx="1327355" cy="6858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5E048CDA-F80A-EA62-6707-176747E0C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980" y="384790"/>
            <a:ext cx="10019072" cy="775417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  <a:latin typeface="Coder's Crux" panose="00000400000000000000" pitchFamily="2" charset="-79"/>
                <a:cs typeface="Coder's Crux" panose="00000400000000000000" pitchFamily="2" charset="-79"/>
              </a:rPr>
              <a:t>ANALISIS DE REGRESION</a:t>
            </a:r>
          </a:p>
        </p:txBody>
      </p:sp>
      <p:pic>
        <p:nvPicPr>
          <p:cNvPr id="3" name="Content Placeholder 2" descr="A graph with numbers and points&#10;&#10;AI-generated content may be incorrect.">
            <a:extLst>
              <a:ext uri="{FF2B5EF4-FFF2-40B4-BE49-F238E27FC236}">
                <a16:creationId xmlns:a16="http://schemas.microsoft.com/office/drawing/2014/main" id="{8D668EC8-EA06-73D2-0CB3-09C89337F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"/>
          <a:stretch>
            <a:fillRect/>
          </a:stretch>
        </p:blipFill>
        <p:spPr>
          <a:xfrm>
            <a:off x="2539157" y="1390410"/>
            <a:ext cx="8342717" cy="4991360"/>
          </a:xfrm>
          <a:ln w="38100">
            <a:solidFill>
              <a:schemeClr val="bg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048E1C-6388-8CC1-D06B-8C71CD5F346C}"/>
              </a:ext>
            </a:extLst>
          </p:cNvPr>
          <p:cNvCxnSpPr>
            <a:cxnSpLocks/>
          </p:cNvCxnSpPr>
          <p:nvPr/>
        </p:nvCxnSpPr>
        <p:spPr>
          <a:xfrm flipV="1">
            <a:off x="2380636" y="540978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90968BD-84A9-6F77-6D3F-19F183BBBD29}"/>
              </a:ext>
            </a:extLst>
          </p:cNvPr>
          <p:cNvCxnSpPr>
            <a:cxnSpLocks/>
          </p:cNvCxnSpPr>
          <p:nvPr/>
        </p:nvCxnSpPr>
        <p:spPr>
          <a:xfrm flipV="1">
            <a:off x="6377449" y="546610"/>
            <a:ext cx="51865" cy="545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975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563</Words>
  <Application>Microsoft Office PowerPoint</Application>
  <PresentationFormat>Widescreen</PresentationFormat>
  <Paragraphs>58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Code 7x5</vt:lpstr>
      <vt:lpstr>Coder's Crux</vt:lpstr>
      <vt:lpstr>Office Theme</vt:lpstr>
      <vt:lpstr>PowerPoint Presentation</vt:lpstr>
      <vt:lpstr>INTRODUCCION</vt:lpstr>
      <vt:lpstr>METODOLOGIA</vt:lpstr>
      <vt:lpstr>METODOLOGIA</vt:lpstr>
      <vt:lpstr>RESULTADOS</vt:lpstr>
      <vt:lpstr>RESULTADOS</vt:lpstr>
      <vt:lpstr>RESULTADOS</vt:lpstr>
      <vt:lpstr>RESULTADOS</vt:lpstr>
      <vt:lpstr>ANALISIS DE REGRESION</vt:lpstr>
      <vt:lpstr>RESULTADOS</vt:lpstr>
      <vt:lpstr>PRONOSTICO</vt:lpstr>
      <vt:lpstr>GRÁFICOS</vt:lpstr>
      <vt:lpstr>GRÁFICOS</vt:lpstr>
      <vt:lpstr>GRÁFICOS</vt:lpstr>
      <vt:lpstr>GRAFICOS</vt:lpstr>
      <vt:lpstr>RESULTADOS</vt:lpstr>
      <vt:lpstr>GRAFICOS</vt:lpstr>
      <vt:lpstr>CONCLUSION</vt:lpstr>
      <vt:lpstr>¡GRACIAS POR SU ATENCION!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Luciana Villa</dc:creator>
  <cp:lastModifiedBy>Luciana Villa</cp:lastModifiedBy>
  <cp:revision>45</cp:revision>
  <dcterms:created xsi:type="dcterms:W3CDTF">2025-06-24T22:45:33Z</dcterms:created>
  <dcterms:modified xsi:type="dcterms:W3CDTF">2025-06-25T05:37:48Z</dcterms:modified>
</cp:coreProperties>
</file>